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64" r:id="rId3"/>
    <p:sldId id="281" r:id="rId4"/>
    <p:sldId id="314" r:id="rId5"/>
    <p:sldId id="283" r:id="rId6"/>
    <p:sldId id="284" r:id="rId7"/>
    <p:sldId id="285" r:id="rId8"/>
    <p:sldId id="286" r:id="rId9"/>
    <p:sldId id="305" r:id="rId10"/>
    <p:sldId id="287" r:id="rId11"/>
    <p:sldId id="296" r:id="rId12"/>
    <p:sldId id="258" r:id="rId13"/>
    <p:sldId id="300" r:id="rId14"/>
    <p:sldId id="288" r:id="rId15"/>
    <p:sldId id="289" r:id="rId16"/>
    <p:sldId id="290" r:id="rId17"/>
    <p:sldId id="292" r:id="rId18"/>
    <p:sldId id="293" r:id="rId19"/>
    <p:sldId id="294" r:id="rId20"/>
    <p:sldId id="298" r:id="rId21"/>
    <p:sldId id="297" r:id="rId22"/>
    <p:sldId id="299" r:id="rId23"/>
    <p:sldId id="295" r:id="rId24"/>
    <p:sldId id="302" r:id="rId25"/>
    <p:sldId id="303" r:id="rId26"/>
    <p:sldId id="304" r:id="rId27"/>
    <p:sldId id="265" r:id="rId28"/>
    <p:sldId id="278" r:id="rId29"/>
    <p:sldId id="257" r:id="rId30"/>
    <p:sldId id="262" r:id="rId31"/>
    <p:sldId id="263" r:id="rId32"/>
    <p:sldId id="273" r:id="rId33"/>
    <p:sldId id="266" r:id="rId34"/>
    <p:sldId id="267" r:id="rId35"/>
    <p:sldId id="268" r:id="rId36"/>
    <p:sldId id="269" r:id="rId37"/>
    <p:sldId id="325" r:id="rId38"/>
    <p:sldId id="270" r:id="rId39"/>
    <p:sldId id="271" r:id="rId40"/>
    <p:sldId id="272" r:id="rId41"/>
    <p:sldId id="274" r:id="rId42"/>
    <p:sldId id="279" r:id="rId43"/>
    <p:sldId id="280" r:id="rId44"/>
    <p:sldId id="275" r:id="rId45"/>
    <p:sldId id="326" r:id="rId46"/>
    <p:sldId id="327" r:id="rId47"/>
    <p:sldId id="328" r:id="rId48"/>
    <p:sldId id="276" r:id="rId49"/>
    <p:sldId id="329" r:id="rId50"/>
    <p:sldId id="277" r:id="rId51"/>
    <p:sldId id="306" r:id="rId52"/>
    <p:sldId id="307" r:id="rId53"/>
    <p:sldId id="259" r:id="rId54"/>
    <p:sldId id="301" r:id="rId55"/>
    <p:sldId id="309" r:id="rId56"/>
    <p:sldId id="308" r:id="rId57"/>
    <p:sldId id="313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15" r:id="rId66"/>
    <p:sldId id="323" r:id="rId67"/>
    <p:sldId id="310" r:id="rId68"/>
    <p:sldId id="324" r:id="rId69"/>
    <p:sldId id="311" r:id="rId70"/>
    <p:sldId id="312" r:id="rId71"/>
    <p:sldId id="261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314"/>
            <p14:sldId id="283"/>
            <p14:sldId id="284"/>
            <p14:sldId id="285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96"/>
            <p14:sldId id="258"/>
            <p14:sldId id="300"/>
            <p14:sldId id="288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325"/>
            <p14:sldId id="270"/>
            <p14:sldId id="271"/>
            <p14:sldId id="272"/>
            <p14:sldId id="274"/>
            <p14:sldId id="279"/>
            <p14:sldId id="280"/>
            <p14:sldId id="275"/>
            <p14:sldId id="326"/>
            <p14:sldId id="327"/>
            <p14:sldId id="328"/>
            <p14:sldId id="276"/>
            <p14:sldId id="329"/>
            <p14:sldId id="277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1"/>
            <p14:sldId id="309"/>
            <p14:sldId id="308"/>
            <p14:sldId id="313"/>
            <p14:sldId id="316"/>
            <p14:sldId id="317"/>
            <p14:sldId id="318"/>
            <p14:sldId id="319"/>
            <p14:sldId id="320"/>
            <p14:sldId id="321"/>
            <p14:sldId id="322"/>
            <p14:sldId id="315"/>
            <p14:sldId id="323"/>
            <p14:sldId id="310"/>
            <p14:sldId id="324"/>
            <p14:sldId id="311"/>
          </p14:sldIdLst>
        </p14:section>
        <p14:section name="Outro" id="{B4067A92-2F57-0A46-B06C-D704CA0C2A5D}">
          <p14:sldIdLst>
            <p14:sldId id="312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5" autoAdjust="0"/>
    <p:restoredTop sz="88055" autoAdjust="0"/>
  </p:normalViewPr>
  <p:slideViewPr>
    <p:cSldViewPr snapToGrid="0" snapToObjects="1">
      <p:cViewPr varScale="1">
        <p:scale>
          <a:sx n="104" d="100"/>
          <a:sy n="104" d="100"/>
        </p:scale>
        <p:origin x="-115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5/30/13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5/30/13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May 30,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May 30,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May 30,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May 30,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May 30,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May 30,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May 30,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sub-problems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191506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3926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371804" y="4546878"/>
            <a:ext cx="1886114" cy="723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</a:t>
            </a:r>
            <a:r>
              <a:rPr lang="en-US" dirty="0" smtClean="0"/>
              <a:t>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0"/>
            <a:ext cx="8229600" cy="183836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Example: Converting an image to gray scale</a:t>
            </a:r>
          </a:p>
          <a:p>
            <a:pPr lvl="1"/>
            <a:r>
              <a:rPr lang="en-US" dirty="0" smtClean="0"/>
              <a:t>Weighted average of each pixel’s RGB values</a:t>
            </a:r>
          </a:p>
          <a:p>
            <a:pPr lvl="2"/>
            <a:r>
              <a:rPr lang="en-US" dirty="0" smtClean="0"/>
              <a:t>Sum of products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4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18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18182" y="2535200"/>
            <a:ext cx="6707636" cy="1752600"/>
          </a:xfrm>
        </p:spPr>
        <p:txBody>
          <a:bodyPr/>
          <a:lstStyle/>
          <a:p>
            <a:r>
              <a:rPr lang="en-US" dirty="0" smtClean="0"/>
              <a:t>Xilinx </a:t>
            </a:r>
            <a:r>
              <a:rPr lang="en-US" dirty="0" err="1" smtClean="0"/>
              <a:t>Zynq</a:t>
            </a:r>
            <a:r>
              <a:rPr lang="en-US" dirty="0" smtClean="0"/>
              <a:t> </a:t>
            </a:r>
            <a:r>
              <a:rPr lang="en-US" dirty="0" smtClean="0"/>
              <a:t>with Dual </a:t>
            </a:r>
            <a:r>
              <a:rPr lang="en-US" dirty="0" smtClean="0"/>
              <a:t>Core ARM </a:t>
            </a:r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scale – Sum of products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2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NEON 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apply-ope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6" y="1694483"/>
            <a:ext cx="5275222" cy="4530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r>
              <a:rPr lang="en-US" dirty="0" smtClean="0"/>
              <a:t> 7020 </a:t>
            </a:r>
            <a:r>
              <a:rPr lang="en-US" dirty="0" err="1" smtClean="0"/>
              <a:t>SoC</a:t>
            </a:r>
            <a:r>
              <a:rPr lang="en-US" dirty="0" smtClean="0"/>
              <a:t>: </a:t>
            </a:r>
            <a:r>
              <a:rPr lang="en-US" dirty="0" err="1" smtClean="0"/>
              <a:t>ZedBoard</a:t>
            </a:r>
            <a:endParaRPr lang="en-US" dirty="0" smtClean="0"/>
          </a:p>
          <a:p>
            <a:pPr lvl="1"/>
            <a:r>
              <a:rPr lang="en-US" dirty="0" smtClean="0"/>
              <a:t>Dual Core ARM with 667MHz Core Frequency</a:t>
            </a:r>
          </a:p>
          <a:p>
            <a:pPr lvl="1"/>
            <a:r>
              <a:rPr lang="en-US" dirty="0" smtClean="0"/>
              <a:t>512MB DDR3-1066 RAM</a:t>
            </a:r>
          </a:p>
          <a:p>
            <a:pPr lvl="1"/>
            <a:r>
              <a:rPr lang="en-US" dirty="0" smtClean="0"/>
              <a:t>USB/HDMI/Audio/Ethernet/…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1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2983360"/>
            <a:ext cx="1187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84120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382446"/>
            <a:ext cx="5769469" cy="5250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34584" y="3215369"/>
            <a:ext cx="1752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 +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Accumulate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2883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154841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4057928"/>
            <a:ext cx="1546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Shift Right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80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81298" y="4939087"/>
            <a:ext cx="2202231" cy="6535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4374" y="4836203"/>
            <a:ext cx="3996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FACTOR = # of elements</a:t>
            </a:r>
          </a:p>
          <a:p>
            <a:r>
              <a:rPr lang="en-US" sz="2400" dirty="0">
                <a:solidFill>
                  <a:schemeClr val="accent2"/>
                </a:solidFill>
                <a:latin typeface="HelveticaNeueLT Com 45 Lt"/>
              </a:rPr>
              <a:t>p</a:t>
            </a:r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rocessed per iteration</a:t>
            </a:r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 (24)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3595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</a:t>
            </a:r>
            <a:r>
              <a:rPr lang="en-US" dirty="0" smtClean="0"/>
              <a:t>is</a:t>
            </a:r>
          </a:p>
          <a:p>
            <a:pPr lvl="1"/>
            <a:r>
              <a:rPr lang="en-US" dirty="0" smtClean="0"/>
              <a:t>simple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</a:p>
          <a:p>
            <a:pPr lvl="1"/>
            <a:r>
              <a:rPr lang="en-US" dirty="0" smtClean="0"/>
              <a:t>statically typed</a:t>
            </a:r>
          </a:p>
          <a:p>
            <a:pPr lvl="1"/>
            <a:r>
              <a:rPr lang="en-US" i="1" dirty="0" smtClean="0"/>
              <a:t>not</a:t>
            </a:r>
            <a:r>
              <a:rPr lang="en-US" dirty="0" smtClean="0"/>
              <a:t> object oriented</a:t>
            </a:r>
          </a:p>
          <a:p>
            <a:pPr lvl="1"/>
            <a:r>
              <a:rPr lang="en-US" u="sng" dirty="0" smtClean="0"/>
              <a:t>built with concurrency in mind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Why do we want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simple!</a:t>
            </a:r>
          </a:p>
          <a:p>
            <a:r>
              <a:rPr lang="en-US" dirty="0" smtClean="0"/>
              <a:t>It has built-in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1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2269961"/>
            <a:ext cx="4221288" cy="6036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3598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3098305"/>
            <a:ext cx="6899432" cy="147139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782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</a:t>
            </a:r>
            <a:r>
              <a:rPr lang="en-US" dirty="0" smtClean="0">
                <a:cs typeface="HelveticaNeueLT Com 45 Lt"/>
              </a:rPr>
              <a:t>using Java </a:t>
            </a:r>
            <a:r>
              <a:rPr lang="en-US" dirty="0" smtClean="0">
                <a:cs typeface="HelveticaNeueLT Com 45 Lt"/>
              </a:rPr>
              <a:t>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4741187"/>
            <a:ext cx="4566410" cy="62924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7897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533354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9724" y="2505742"/>
            <a:ext cx="256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Read data from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8384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79566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9534" y="2768056"/>
            <a:ext cx="19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Perform operation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891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307178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764" y="3044176"/>
            <a:ext cx="355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Send data to next stage’s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96503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528" y="1827722"/>
            <a:ext cx="4572000" cy="38625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java.util.ArrayList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extends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PipelineContextAdaptor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List&lt;Error&gt;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&lt;Error&gt;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return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Error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e){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</a:p>
          <a:p>
            <a:endParaRPr lang="en-US" sz="700" dirty="0">
              <a:solidFill>
                <a:prstClr val="black"/>
              </a:solidFill>
              <a:latin typeface="SourceCodePro-Regular"/>
            </a:endParaRPr>
          </a:p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endParaRPr lang="en-US" sz="700" dirty="0"/>
          </a:p>
        </p:txBody>
      </p:sp>
      <p:sp>
        <p:nvSpPr>
          <p:cNvPr id="7" name="Rectangle 6"/>
          <p:cNvSpPr/>
          <p:nvPr/>
        </p:nvSpPr>
        <p:spPr>
          <a:xfrm>
            <a:off x="4017863" y="1827722"/>
            <a:ext cx="4933791" cy="4939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SequentialPipeline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){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break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265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allows for quicker development due to less boilerplate </a:t>
            </a:r>
          </a:p>
          <a:p>
            <a:pPr lvl="2"/>
            <a:r>
              <a:rPr lang="en-US" dirty="0" smtClean="0"/>
              <a:t>simple syntax – few corner cases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applications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hannels as a language feature</a:t>
            </a:r>
          </a:p>
          <a:p>
            <a:pPr lvl="2"/>
            <a:r>
              <a:rPr lang="en-US" dirty="0" err="1"/>
              <a:t>g</a:t>
            </a:r>
            <a:r>
              <a:rPr lang="en-US" dirty="0" err="1" smtClean="0"/>
              <a:t>oroutines</a:t>
            </a:r>
            <a:r>
              <a:rPr lang="en-US" dirty="0" smtClean="0"/>
              <a:t> (lightweight threads) as a language feature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ompiler/</a:t>
            </a:r>
            <a:r>
              <a:rPr lang="en-US" dirty="0"/>
              <a:t>r</a:t>
            </a:r>
            <a:r>
              <a:rPr lang="en-US" dirty="0" smtClean="0"/>
              <a:t>untime know these features,</a:t>
            </a:r>
            <a:r>
              <a:rPr lang="en-US" b="1" dirty="0" smtClean="0"/>
              <a:t> can find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simplicity comes 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0809" y="1656901"/>
            <a:ext cx="8642382" cy="278846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Lane Guiding Control using high FPS camera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/>
              <a:t>60 FPS, </a:t>
            </a:r>
            <a:r>
              <a:rPr lang="en-US" dirty="0" smtClean="0"/>
              <a:t>752x480px</a:t>
            </a:r>
            <a:r>
              <a:rPr lang="en-US" dirty="0" smtClean="0"/>
              <a:t>)</a:t>
            </a:r>
          </a:p>
          <a:p>
            <a:r>
              <a:rPr lang="en-US" dirty="0"/>
              <a:t>Data rate: ~20MB/</a:t>
            </a:r>
            <a:r>
              <a:rPr lang="en-US" dirty="0" smtClean="0"/>
              <a:t>s</a:t>
            </a:r>
          </a:p>
          <a:p>
            <a:r>
              <a:rPr lang="en-US" dirty="0" smtClean="0"/>
              <a:t>Pixel </a:t>
            </a:r>
            <a:r>
              <a:rPr lang="en-US" dirty="0"/>
              <a:t>Clock: </a:t>
            </a:r>
            <a:r>
              <a:rPr lang="en-US" dirty="0" smtClean="0"/>
              <a:t>21.66MHz</a:t>
            </a:r>
          </a:p>
          <a:p>
            <a:r>
              <a:rPr lang="en-US" dirty="0" smtClean="0"/>
              <a:t>Implemented </a:t>
            </a:r>
            <a:r>
              <a:rPr lang="en-US" dirty="0" smtClean="0"/>
              <a:t>using C and </a:t>
            </a:r>
            <a:r>
              <a:rPr lang="en-US" dirty="0" smtClean="0"/>
              <a:t>RTL </a:t>
            </a:r>
            <a:r>
              <a:rPr lang="en-US" dirty="0" smtClean="0"/>
              <a:t>models</a:t>
            </a:r>
            <a:r>
              <a:rPr lang="en-US" dirty="0" smtClean="0"/>
              <a:t>, </a:t>
            </a:r>
            <a:r>
              <a:rPr lang="en-US" dirty="0" smtClean="0"/>
              <a:t>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Outro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Things discussed</a:t>
            </a:r>
          </a:p>
          <a:p>
            <a:r>
              <a:rPr lang="en-US" dirty="0" smtClean="0"/>
              <a:t>Summary of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</a:t>
            </a:r>
            <a:r>
              <a:rPr lang="en-US" dirty="0" smtClean="0"/>
              <a:t>Android</a:t>
            </a:r>
          </a:p>
          <a:p>
            <a:pPr lvl="1"/>
            <a:r>
              <a:rPr lang="en-US" dirty="0" smtClean="0"/>
              <a:t>C on Linux parallel to RTL/FPGA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</a:t>
            </a:r>
            <a:r>
              <a:rPr lang="en-US" dirty="0" smtClean="0"/>
              <a:t>throughput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2879</TotalTime>
  <Words>1311</Words>
  <Application>Microsoft Macintosh PowerPoint</Application>
  <PresentationFormat>On-screen Show (4:3)</PresentationFormat>
  <Paragraphs>340</Paragraphs>
  <Slides>71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Evaluation of parallelism techniques on embedded  multi-core platforms  </vt:lpstr>
      <vt:lpstr>Outline</vt:lpstr>
      <vt:lpstr>The Platform</vt:lpstr>
      <vt:lpstr>The Platform</vt:lpstr>
      <vt:lpstr>PowerPoint Presentation</vt:lpstr>
      <vt:lpstr>Obstacle Detection</vt:lpstr>
      <vt:lpstr>Lane Guiding Control</vt:lpstr>
      <vt:lpstr>PowerPoint Presentation</vt:lpstr>
      <vt:lpstr>Outline</vt:lpstr>
      <vt:lpstr>Parallelism Techniques</vt:lpstr>
      <vt:lpstr>Parallelism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Stage Pseudo code</vt:lpstr>
      <vt:lpstr>Pipeline Stage Pseudo code</vt:lpstr>
      <vt:lpstr>Pipeline Stage Pseudo code</vt:lpstr>
      <vt:lpstr>Pipeline Stage Pseudo code</vt:lpstr>
      <vt:lpstr>Pipeline Pattern</vt:lpstr>
      <vt:lpstr>Pipeline Pattern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Image to gray scale – Sum of products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registers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Outline</vt:lpstr>
      <vt:lpstr>Google Go</vt:lpstr>
      <vt:lpstr>Google Go</vt:lpstr>
      <vt:lpstr>Language Specification Who’s keeping it simple?</vt:lpstr>
      <vt:lpstr>Language Specification Who’s keeping it simple?</vt:lpstr>
      <vt:lpstr>Google Go Why do we want it?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Java…</vt:lpstr>
      <vt:lpstr>Code example Pipeline pattern in Java…</vt:lpstr>
      <vt:lpstr>Google Go Can we use it on embedded platforms?</vt:lpstr>
      <vt:lpstr>Google Go Can we use it on embedded platforms?</vt:lpstr>
      <vt:lpstr>Google Go Can we use it on embedded platforms?</vt:lpstr>
      <vt:lpstr>Add Outro</vt:lpstr>
      <vt:lpstr>The End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214</cp:revision>
  <cp:lastPrinted>2013-05-28T09:30:00Z</cp:lastPrinted>
  <dcterms:created xsi:type="dcterms:W3CDTF">2013-05-22T13:33:12Z</dcterms:created>
  <dcterms:modified xsi:type="dcterms:W3CDTF">2013-05-30T15:19:18Z</dcterms:modified>
</cp:coreProperties>
</file>